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0" r:id="rId2"/>
    <p:sldId id="266" r:id="rId3"/>
    <p:sldId id="271" r:id="rId4"/>
    <p:sldId id="272" r:id="rId5"/>
    <p:sldId id="273" r:id="rId6"/>
    <p:sldId id="274" r:id="rId7"/>
    <p:sldId id="275" r:id="rId8"/>
    <p:sldId id="276" r:id="rId9"/>
    <p:sldId id="277"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594"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5458"/>
            <a:ext cx="9144000" cy="4282543"/>
          </a:xfrm>
          <a:prstGeom prst="rect">
            <a:avLst/>
          </a:prstGeom>
        </p:spPr>
      </p:pic>
      <p:sp>
        <p:nvSpPr>
          <p:cNvPr id="5" name="TextBox 4">
            <a:extLst>
              <a:ext uri="{FF2B5EF4-FFF2-40B4-BE49-F238E27FC236}">
                <a16:creationId xmlns:a16="http://schemas.microsoft.com/office/drawing/2014/main" id="{5DF61732-017C-11AB-1083-715AFF3660D2}"/>
              </a:ext>
            </a:extLst>
          </p:cNvPr>
          <p:cNvSpPr txBox="1"/>
          <p:nvPr/>
        </p:nvSpPr>
        <p:spPr>
          <a:xfrm>
            <a:off x="946658" y="4082273"/>
            <a:ext cx="4814062" cy="1193799"/>
          </a:xfrm>
          <a:prstGeom prst="rect">
            <a:avLst/>
          </a:prstGeom>
        </p:spPr>
        <p:txBody>
          <a:bodyPr vert="horz" lIns="0" tIns="0" rIns="0" bIns="0" rtlCol="0" anchor="t">
            <a:normAutofit lnSpcReduction="10000"/>
          </a:bodyPr>
          <a:lstStyle/>
          <a:p>
            <a:pPr defTabSz="914400">
              <a:lnSpc>
                <a:spcPct val="90000"/>
              </a:lnSpc>
              <a:spcBef>
                <a:spcPct val="0"/>
              </a:spcBef>
              <a:spcAft>
                <a:spcPts val="600"/>
              </a:spcAft>
            </a:pPr>
            <a:r>
              <a:rPr lang="en-US" sz="4800" b="1" kern="1200" dirty="0">
                <a:solidFill>
                  <a:schemeClr val="bg1"/>
                </a:solidFill>
                <a:latin typeface="Montserrat" panose="00000500000000000000" pitchFamily="2" charset="0"/>
                <a:ea typeface="+mj-ea"/>
                <a:cs typeface="+mj-cs"/>
              </a:rPr>
              <a:t>SOCIAL MEDIA TOOLKIT</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0098"/>
          <a:stretch/>
        </p:blipFill>
        <p:spPr>
          <a:xfrm>
            <a:off x="0" y="0"/>
            <a:ext cx="9144000" cy="2575458"/>
          </a:xfrm>
          <a:prstGeom prst="rect">
            <a:avLst/>
          </a:prstGeom>
        </p:spPr>
      </p:pic>
    </p:spTree>
    <p:extLst>
      <p:ext uri="{BB962C8B-B14F-4D97-AF65-F5344CB8AC3E}">
        <p14:creationId xmlns:p14="http://schemas.microsoft.com/office/powerpoint/2010/main" val="1046277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9041"/>
            <a:ext cx="9144000" cy="56896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8453" y="1612553"/>
            <a:ext cx="6012192" cy="4037084"/>
          </a:xfrm>
          <a:prstGeom prst="rect">
            <a:avLst/>
          </a:prstGeom>
        </p:spPr>
      </p:pic>
      <p:sp>
        <p:nvSpPr>
          <p:cNvPr id="3" name="Content Placeholder 2">
            <a:extLst>
              <a:ext uri="{FF2B5EF4-FFF2-40B4-BE49-F238E27FC236}">
                <a16:creationId xmlns:a16="http://schemas.microsoft.com/office/drawing/2014/main" id="{EA45508D-F8F9-D8CE-7640-09FAD1AD7440}"/>
              </a:ext>
            </a:extLst>
          </p:cNvPr>
          <p:cNvSpPr>
            <a:spLocks noGrp="1"/>
          </p:cNvSpPr>
          <p:nvPr>
            <p:ph idx="1"/>
          </p:nvPr>
        </p:nvSpPr>
        <p:spPr>
          <a:xfrm>
            <a:off x="3886200" y="6443415"/>
            <a:ext cx="4896543" cy="260212"/>
          </a:xfrm>
        </p:spPr>
        <p:txBody>
          <a:bodyPr>
            <a:noAutofit/>
          </a:bodyPr>
          <a:lstStyle/>
          <a:p>
            <a:pPr marL="0" indent="0" algn="r">
              <a:buNone/>
            </a:pPr>
            <a:r>
              <a:rPr lang="en-US" sz="1000" dirty="0">
                <a:solidFill>
                  <a:schemeClr val="bg1"/>
                </a:solidFill>
                <a:latin typeface="Montserrat" panose="00000500000000000000" pitchFamily="2" charset="0"/>
                <a:ea typeface="Calibri" panose="020F0502020204030204" pitchFamily="34" charset="0"/>
                <a:cs typeface="Calibri" panose="020F0502020204030204" pitchFamily="34" charset="0"/>
              </a:rPr>
              <a:t>Contact: </a:t>
            </a:r>
            <a:r>
              <a:rPr lang="en-US" sz="1000" b="1" dirty="0" err="1">
                <a:solidFill>
                  <a:schemeClr val="bg1"/>
                </a:solidFill>
                <a:latin typeface="Montserrat" panose="00000500000000000000" pitchFamily="2" charset="0"/>
                <a:ea typeface="Calibri" panose="020F0502020204030204" pitchFamily="34" charset="0"/>
                <a:cs typeface="Calibri" panose="020F0502020204030204" pitchFamily="34" charset="0"/>
              </a:rPr>
              <a:t>Aarti</a:t>
            </a:r>
            <a:r>
              <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rPr>
              <a:t> </a:t>
            </a:r>
            <a:r>
              <a:rPr lang="en-US" sz="1000" b="1" dirty="0" err="1">
                <a:solidFill>
                  <a:schemeClr val="bg1"/>
                </a:solidFill>
                <a:latin typeface="Montserrat" panose="00000500000000000000" pitchFamily="2" charset="0"/>
                <a:ea typeface="Calibri" panose="020F0502020204030204" pitchFamily="34" charset="0"/>
                <a:cs typeface="Calibri" panose="020F0502020204030204" pitchFamily="34" charset="0"/>
              </a:rPr>
              <a:t>Narain</a:t>
            </a:r>
            <a:r>
              <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rPr>
              <a:t> | </a:t>
            </a:r>
            <a:r>
              <a:rPr lang="en-US" sz="1000" dirty="0">
                <a:solidFill>
                  <a:schemeClr val="bg1"/>
                </a:solidFill>
                <a:latin typeface="Montserrat" panose="00000500000000000000" pitchFamily="2" charset="0"/>
                <a:ea typeface="Calibri" panose="020F0502020204030204" pitchFamily="34" charset="0"/>
                <a:cs typeface="Calibri" panose="020F0502020204030204" pitchFamily="34" charset="0"/>
              </a:rPr>
              <a:t>International Solar Alliance </a:t>
            </a:r>
            <a:r>
              <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rPr>
              <a:t>|</a:t>
            </a:r>
            <a:r>
              <a:rPr lang="en-US" sz="1000" dirty="0">
                <a:solidFill>
                  <a:schemeClr val="bg1"/>
                </a:solidFill>
                <a:latin typeface="Montserrat" panose="00000500000000000000" pitchFamily="2" charset="0"/>
                <a:ea typeface="Calibri" panose="020F0502020204030204" pitchFamily="34" charset="0"/>
                <a:cs typeface="Calibri" panose="020F0502020204030204" pitchFamily="34" charset="0"/>
              </a:rPr>
              <a:t> aartinarain@isa.int</a:t>
            </a:r>
          </a:p>
        </p:txBody>
      </p:sp>
      <p:sp>
        <p:nvSpPr>
          <p:cNvPr id="7" name="TextBox 6"/>
          <p:cNvSpPr txBox="1"/>
          <p:nvPr/>
        </p:nvSpPr>
        <p:spPr>
          <a:xfrm>
            <a:off x="3923509" y="4965353"/>
            <a:ext cx="1440180" cy="246221"/>
          </a:xfrm>
          <a:prstGeom prst="rect">
            <a:avLst/>
          </a:prstGeom>
          <a:noFill/>
        </p:spPr>
        <p:txBody>
          <a:bodyPr wrap="square" rtlCol="0">
            <a:spAutoFit/>
          </a:bodyPr>
          <a:lstStyle/>
          <a:p>
            <a:pPr algn="ctr"/>
            <a:r>
              <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rPr>
              <a:t>@</a:t>
            </a:r>
            <a:r>
              <a:rPr lang="en-US" sz="1000" b="1" dirty="0" err="1">
                <a:solidFill>
                  <a:schemeClr val="bg1"/>
                </a:solidFill>
                <a:latin typeface="Montserrat" panose="00000500000000000000" pitchFamily="2" charset="0"/>
                <a:ea typeface="Calibri" panose="020F0502020204030204" pitchFamily="34" charset="0"/>
                <a:cs typeface="Calibri" panose="020F0502020204030204" pitchFamily="34" charset="0"/>
              </a:rPr>
              <a:t>isolaralliance</a:t>
            </a:r>
            <a:endPar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endParaRPr>
          </a:p>
        </p:txBody>
      </p:sp>
      <p:sp>
        <p:nvSpPr>
          <p:cNvPr id="8" name="TextBox 7"/>
          <p:cNvSpPr txBox="1"/>
          <p:nvPr/>
        </p:nvSpPr>
        <p:spPr>
          <a:xfrm>
            <a:off x="1711804" y="4965353"/>
            <a:ext cx="1908810" cy="246221"/>
          </a:xfrm>
          <a:prstGeom prst="rect">
            <a:avLst/>
          </a:prstGeom>
          <a:noFill/>
        </p:spPr>
        <p:txBody>
          <a:bodyPr wrap="square" rtlCol="0">
            <a:spAutoFit/>
          </a:bodyPr>
          <a:lstStyle/>
          <a:p>
            <a:pPr algn="ctr"/>
            <a:r>
              <a:rPr lang="en-US" sz="1000" b="1" dirty="0" err="1">
                <a:solidFill>
                  <a:schemeClr val="bg1"/>
                </a:solidFill>
                <a:latin typeface="Montserrat" panose="00000500000000000000" pitchFamily="2" charset="0"/>
                <a:ea typeface="Calibri" panose="020F0502020204030204" pitchFamily="34" charset="0"/>
                <a:cs typeface="Calibri" panose="020F0502020204030204" pitchFamily="34" charset="0"/>
              </a:rPr>
              <a:t>internationalsolaralliance</a:t>
            </a:r>
            <a:endPar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endParaRPr>
          </a:p>
        </p:txBody>
      </p:sp>
      <p:sp>
        <p:nvSpPr>
          <p:cNvPr id="9" name="TextBox 8"/>
          <p:cNvSpPr txBox="1"/>
          <p:nvPr/>
        </p:nvSpPr>
        <p:spPr>
          <a:xfrm>
            <a:off x="3667478" y="2908080"/>
            <a:ext cx="1920240" cy="246221"/>
          </a:xfrm>
          <a:prstGeom prst="rect">
            <a:avLst/>
          </a:prstGeom>
          <a:noFill/>
        </p:spPr>
        <p:txBody>
          <a:bodyPr wrap="square" rtlCol="0">
            <a:spAutoFit/>
          </a:bodyPr>
          <a:lstStyle/>
          <a:p>
            <a:pPr algn="ctr"/>
            <a:r>
              <a:rPr lang="en-US" sz="1000" b="1" dirty="0" err="1">
                <a:solidFill>
                  <a:schemeClr val="bg1"/>
                </a:solidFill>
                <a:latin typeface="Montserrat" panose="00000500000000000000" pitchFamily="2" charset="0"/>
                <a:ea typeface="Calibri" panose="020F0502020204030204" pitchFamily="34" charset="0"/>
                <a:cs typeface="Calibri" panose="020F0502020204030204" pitchFamily="34" charset="0"/>
              </a:rPr>
              <a:t>internationalsolaralliance</a:t>
            </a:r>
            <a:endPar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endParaRPr>
          </a:p>
        </p:txBody>
      </p:sp>
      <p:sp>
        <p:nvSpPr>
          <p:cNvPr id="10" name="TextBox 9"/>
          <p:cNvSpPr txBox="1"/>
          <p:nvPr/>
        </p:nvSpPr>
        <p:spPr>
          <a:xfrm>
            <a:off x="1711804" y="2908080"/>
            <a:ext cx="1908810" cy="246221"/>
          </a:xfrm>
          <a:prstGeom prst="rect">
            <a:avLst/>
          </a:prstGeom>
          <a:noFill/>
        </p:spPr>
        <p:txBody>
          <a:bodyPr wrap="square" rtlCol="0">
            <a:spAutoFit/>
          </a:bodyPr>
          <a:lstStyle/>
          <a:p>
            <a:pPr algn="ctr"/>
            <a:r>
              <a:rPr lang="en-US" sz="1000" b="1" dirty="0" err="1">
                <a:solidFill>
                  <a:schemeClr val="bg1"/>
                </a:solidFill>
                <a:latin typeface="Montserrat" panose="00000500000000000000" pitchFamily="2" charset="0"/>
                <a:ea typeface="Calibri" panose="020F0502020204030204" pitchFamily="34" charset="0"/>
                <a:cs typeface="Calibri" panose="020F0502020204030204" pitchFamily="34" charset="0"/>
              </a:rPr>
              <a:t>internationalsolaralliance</a:t>
            </a:r>
            <a:endPar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endParaRPr>
          </a:p>
        </p:txBody>
      </p:sp>
      <p:sp>
        <p:nvSpPr>
          <p:cNvPr id="11" name="TextBox 10"/>
          <p:cNvSpPr txBox="1"/>
          <p:nvPr/>
        </p:nvSpPr>
        <p:spPr>
          <a:xfrm>
            <a:off x="5638009" y="3511794"/>
            <a:ext cx="1908810" cy="246221"/>
          </a:xfrm>
          <a:prstGeom prst="rect">
            <a:avLst/>
          </a:prstGeom>
          <a:noFill/>
        </p:spPr>
        <p:txBody>
          <a:bodyPr wrap="square" rtlCol="0">
            <a:spAutoFit/>
          </a:bodyPr>
          <a:lstStyle/>
          <a:p>
            <a:pPr algn="ctr"/>
            <a:r>
              <a:rPr lang="en-US" sz="1000" b="1" dirty="0" err="1">
                <a:solidFill>
                  <a:schemeClr val="bg1"/>
                </a:solidFill>
                <a:latin typeface="Montserrat" panose="00000500000000000000" pitchFamily="2" charset="0"/>
                <a:ea typeface="Calibri" panose="020F0502020204030204" pitchFamily="34" charset="0"/>
                <a:cs typeface="Calibri" panose="020F0502020204030204" pitchFamily="34" charset="0"/>
              </a:rPr>
              <a:t>internationalsolaralliance</a:t>
            </a:r>
            <a:endParaRPr lang="en-US" sz="1000" b="1" dirty="0">
              <a:solidFill>
                <a:schemeClr val="bg1"/>
              </a:solidFill>
              <a:latin typeface="Montserrat" panose="00000500000000000000" pitchFamily="2" charset="0"/>
              <a:ea typeface="Calibri" panose="020F0502020204030204" pitchFamily="34" charset="0"/>
              <a:cs typeface="Calibri" panose="020F0502020204030204" pitchFamily="34" charset="0"/>
            </a:endParaRPr>
          </a:p>
        </p:txBody>
      </p:sp>
      <p:sp>
        <p:nvSpPr>
          <p:cNvPr id="14" name="TextBox 13"/>
          <p:cNvSpPr txBox="1"/>
          <p:nvPr/>
        </p:nvSpPr>
        <p:spPr>
          <a:xfrm>
            <a:off x="523240" y="530860"/>
            <a:ext cx="4597400" cy="757130"/>
          </a:xfrm>
          <a:prstGeom prst="rect">
            <a:avLst/>
          </a:prstGeom>
          <a:noFill/>
        </p:spPr>
        <p:txBody>
          <a:bodyPr wrap="square" rtlCol="0">
            <a:spAutoFit/>
          </a:bodyPr>
          <a:lstStyle/>
          <a:p>
            <a:pPr defTabSz="914400">
              <a:lnSpc>
                <a:spcPct val="90000"/>
              </a:lnSpc>
              <a:spcAft>
                <a:spcPts val="600"/>
              </a:spcAft>
              <a:defRPr sz="2800">
                <a:solidFill>
                  <a:srgbClr val="F27823"/>
                </a:solidFill>
              </a:defRPr>
            </a:pPr>
            <a:r>
              <a:rPr lang="en-US" sz="2400" b="1" dirty="0">
                <a:solidFill>
                  <a:schemeClr val="tx1">
                    <a:lumMod val="95000"/>
                    <a:lumOff val="5000"/>
                  </a:schemeClr>
                </a:solidFill>
                <a:latin typeface="Montserrat" panose="00000500000000000000" pitchFamily="2" charset="0"/>
              </a:rPr>
              <a:t>Social Handles of the International Solar Alliance</a:t>
            </a:r>
          </a:p>
        </p:txBody>
      </p:sp>
    </p:spTree>
    <p:extLst>
      <p:ext uri="{BB962C8B-B14F-4D97-AF65-F5344CB8AC3E}">
        <p14:creationId xmlns:p14="http://schemas.microsoft.com/office/powerpoint/2010/main" val="419827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5ABC60-4EE5-8C9A-3435-C016588B61D7}"/>
              </a:ext>
            </a:extLst>
          </p:cNvPr>
          <p:cNvSpPr txBox="1"/>
          <p:nvPr/>
        </p:nvSpPr>
        <p:spPr>
          <a:xfrm>
            <a:off x="967740" y="2403084"/>
            <a:ext cx="7208520" cy="2537361"/>
          </a:xfrm>
          <a:prstGeom prst="rect">
            <a:avLst/>
          </a:prstGeom>
          <a:noFill/>
        </p:spPr>
        <p:txBody>
          <a:bodyPr wrap="square" lIns="0" tIns="0" rIns="0" bIns="0">
            <a:spAutoFit/>
          </a:bodyPr>
          <a:lstStyle/>
          <a:p>
            <a:pPr marL="182563" indent="-182563">
              <a:lnSpc>
                <a:spcPct val="120000"/>
              </a:lnSpc>
              <a:spcAft>
                <a:spcPts val="600"/>
              </a:spcAft>
              <a:buFont typeface="Wingdings" panose="05000000000000000000" pitchFamily="2" charset="2"/>
              <a:buChar char="§"/>
            </a:pPr>
            <a:r>
              <a:rPr lang="en-IN" sz="1400" dirty="0">
                <a:latin typeface="Montserrat" panose="00000500000000000000" pitchFamily="2" charset="0"/>
              </a:rPr>
              <a:t>This Social Media Toolkit supports the communication around the International Solar Alliance and its partners’ engagement at COP30 in Belém, Brazil.</a:t>
            </a:r>
          </a:p>
          <a:p>
            <a:pPr marL="182563" indent="-182563">
              <a:lnSpc>
                <a:spcPct val="120000"/>
              </a:lnSpc>
              <a:spcAft>
                <a:spcPts val="600"/>
              </a:spcAft>
              <a:buFont typeface="Wingdings" panose="05000000000000000000" pitchFamily="2" charset="2"/>
              <a:buChar char="§"/>
            </a:pPr>
            <a:r>
              <a:rPr lang="en-IN" sz="1400" dirty="0">
                <a:latin typeface="Montserrat" panose="00000500000000000000" pitchFamily="2" charset="0"/>
              </a:rPr>
              <a:t>It brings together unified messages, visuals, and hashtags to ensure consistent storytelling across platforms.</a:t>
            </a:r>
          </a:p>
          <a:p>
            <a:pPr marL="182563" indent="-182563">
              <a:lnSpc>
                <a:spcPct val="120000"/>
              </a:lnSpc>
              <a:spcAft>
                <a:spcPts val="600"/>
              </a:spcAft>
              <a:buFont typeface="Wingdings" panose="05000000000000000000" pitchFamily="2" charset="2"/>
              <a:buChar char="§"/>
            </a:pPr>
            <a:r>
              <a:rPr lang="en-IN" sz="1400" dirty="0">
                <a:latin typeface="Montserrat" panose="00000500000000000000" pitchFamily="2" charset="0"/>
              </a:rPr>
              <a:t>The toolkit is designed to help stakeholders, partners, and communicators amplify respective priorities and activities at COP30.</a:t>
            </a:r>
          </a:p>
          <a:p>
            <a:pPr marL="182563" indent="-182563">
              <a:lnSpc>
                <a:spcPct val="120000"/>
              </a:lnSpc>
              <a:spcAft>
                <a:spcPts val="600"/>
              </a:spcAft>
              <a:buFont typeface="Wingdings" panose="05000000000000000000" pitchFamily="2" charset="2"/>
              <a:buChar char="§"/>
            </a:pPr>
            <a:r>
              <a:rPr lang="en-IN" sz="1400" dirty="0">
                <a:latin typeface="Montserrat" panose="00000500000000000000" pitchFamily="2" charset="0"/>
              </a:rPr>
              <a:t>Let’s synergise to make solar energy the driving force of global climate action at COP30.</a:t>
            </a:r>
          </a:p>
        </p:txBody>
      </p:sp>
      <p:sp>
        <p:nvSpPr>
          <p:cNvPr id="2" name="TextBox 1"/>
          <p:cNvSpPr txBox="1"/>
          <p:nvPr/>
        </p:nvSpPr>
        <p:spPr>
          <a:xfrm>
            <a:off x="523239" y="530860"/>
            <a:ext cx="8217637" cy="1421928"/>
          </a:xfrm>
          <a:prstGeom prst="rect">
            <a:avLst/>
          </a:prstGeom>
          <a:noFill/>
        </p:spPr>
        <p:txBody>
          <a:bodyPr wrap="square" rtlCol="0">
            <a:spAutoFit/>
          </a:bodyPr>
          <a:lstStyle/>
          <a:p>
            <a:pPr>
              <a:lnSpc>
                <a:spcPct val="120000"/>
              </a:lnSpc>
              <a:buNone/>
            </a:pPr>
            <a:r>
              <a:rPr lang="en-IN" sz="2400" b="1" dirty="0">
                <a:latin typeface="Montserrat" panose="00000500000000000000" pitchFamily="2" charset="0"/>
              </a:rPr>
              <a:t>Social Media Toolkit</a:t>
            </a:r>
          </a:p>
          <a:p>
            <a:pPr>
              <a:lnSpc>
                <a:spcPct val="120000"/>
              </a:lnSpc>
              <a:buNone/>
            </a:pPr>
            <a:r>
              <a:rPr lang="en-IN" sz="2400" b="1" dirty="0">
                <a:latin typeface="Montserrat" panose="00000500000000000000" pitchFamily="2" charset="0"/>
              </a:rPr>
              <a:t>ISA@COP30 – Powering People, Planet, and Progress with Solar</a:t>
            </a:r>
            <a:endParaRPr lang="en-IN" sz="2400" dirty="0">
              <a:latin typeface="Montserrat" panose="000005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9041"/>
            <a:ext cx="9144000" cy="568960"/>
          </a:xfrm>
          <a:prstGeom prst="rect">
            <a:avLst/>
          </a:prstGeom>
        </p:spPr>
      </p:pic>
    </p:spTree>
    <p:extLst>
      <p:ext uri="{BB962C8B-B14F-4D97-AF65-F5344CB8AC3E}">
        <p14:creationId xmlns:p14="http://schemas.microsoft.com/office/powerpoint/2010/main" val="1378735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5ABC60-4EE5-8C9A-3435-C016588B61D7}"/>
              </a:ext>
            </a:extLst>
          </p:cNvPr>
          <p:cNvSpPr txBox="1"/>
          <p:nvPr/>
        </p:nvSpPr>
        <p:spPr>
          <a:xfrm>
            <a:off x="523241" y="1810048"/>
            <a:ext cx="7981662" cy="2745880"/>
          </a:xfrm>
          <a:prstGeom prst="rect">
            <a:avLst/>
          </a:prstGeom>
          <a:noFill/>
        </p:spPr>
        <p:txBody>
          <a:bodyPr wrap="square" lIns="0" tIns="0" rIns="0" bIns="0">
            <a:spAutoFit/>
          </a:bodyPr>
          <a:lstStyle/>
          <a:p>
            <a:pPr defTabSz="914400">
              <a:lnSpc>
                <a:spcPct val="110000"/>
              </a:lnSpc>
              <a:spcAft>
                <a:spcPts val="600"/>
              </a:spcAft>
            </a:pPr>
            <a:r>
              <a:rPr lang="en-US" sz="1400" dirty="0">
                <a:latin typeface="Montserrat" panose="00000500000000000000" pitchFamily="2" charset="0"/>
              </a:rPr>
              <a:t>At COP30 in Brazil’s Amazonia, the International Solar Alliance (ISA) will present The Solar Hub, a vibrant pavilion that showcases how solar energy powers people, the planet, and progress. </a:t>
            </a:r>
          </a:p>
          <a:p>
            <a:pPr defTabSz="914400">
              <a:lnSpc>
                <a:spcPct val="110000"/>
              </a:lnSpc>
              <a:spcAft>
                <a:spcPts val="600"/>
              </a:spcAft>
            </a:pPr>
            <a:r>
              <a:rPr lang="en-US" sz="1400" dirty="0">
                <a:latin typeface="Montserrat" panose="00000500000000000000" pitchFamily="2" charset="0"/>
              </a:rPr>
              <a:t>The Solar Hub will serve as a global platform for collaboration, bringing together governments, innovators, investors, and changemakers to drive action toward universal solar adoption.</a:t>
            </a:r>
          </a:p>
          <a:p>
            <a:pPr defTabSz="914400">
              <a:lnSpc>
                <a:spcPct val="110000"/>
              </a:lnSpc>
              <a:spcAft>
                <a:spcPts val="600"/>
              </a:spcAft>
            </a:pPr>
            <a:r>
              <a:rPr lang="en-US" sz="1400" dirty="0">
                <a:latin typeface="Montserrat" panose="00000500000000000000" pitchFamily="2" charset="0"/>
              </a:rPr>
              <a:t>As the world enters a decisive decade for climate action, ISA’s Solar Hub will highlight real-world impact stories and partnerships that demonstrate solar energy’s unique ability to advance clean energy transitions and sustainable development. We deeply cherish our partners and the ecosystems we build together, knowing that collaboration is essential to delivering impact at scale.</a:t>
            </a:r>
          </a:p>
        </p:txBody>
      </p:sp>
      <p:sp>
        <p:nvSpPr>
          <p:cNvPr id="2" name="TextBox 1"/>
          <p:cNvSpPr txBox="1"/>
          <p:nvPr/>
        </p:nvSpPr>
        <p:spPr>
          <a:xfrm>
            <a:off x="523240" y="530860"/>
            <a:ext cx="5450840" cy="504818"/>
          </a:xfrm>
          <a:prstGeom prst="rect">
            <a:avLst/>
          </a:prstGeom>
          <a:noFill/>
        </p:spPr>
        <p:txBody>
          <a:bodyPr wrap="square" rtlCol="0">
            <a:spAutoFit/>
          </a:bodyPr>
          <a:lstStyle/>
          <a:p>
            <a:pPr>
              <a:lnSpc>
                <a:spcPct val="120000"/>
              </a:lnSpc>
              <a:buNone/>
            </a:pPr>
            <a:r>
              <a:rPr lang="en-US" sz="2400" b="1" dirty="0">
                <a:latin typeface="Montserrat" panose="00000500000000000000" pitchFamily="2" charset="0"/>
              </a:rPr>
              <a:t>About The Solar Hub @ COP30</a:t>
            </a:r>
            <a:endParaRPr lang="en-IN" sz="2400" b="1" dirty="0">
              <a:latin typeface="Montserrat" panose="000005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9041"/>
            <a:ext cx="9144000" cy="568960"/>
          </a:xfrm>
          <a:prstGeom prst="rect">
            <a:avLst/>
          </a:prstGeom>
        </p:spPr>
      </p:pic>
    </p:spTree>
    <p:extLst>
      <p:ext uri="{BB962C8B-B14F-4D97-AF65-F5344CB8AC3E}">
        <p14:creationId xmlns:p14="http://schemas.microsoft.com/office/powerpoint/2010/main" val="60539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5ABC60-4EE5-8C9A-3435-C016588B61D7}"/>
              </a:ext>
            </a:extLst>
          </p:cNvPr>
          <p:cNvSpPr txBox="1"/>
          <p:nvPr/>
        </p:nvSpPr>
        <p:spPr>
          <a:xfrm>
            <a:off x="2583263" y="1718378"/>
            <a:ext cx="5803653" cy="3026726"/>
          </a:xfrm>
          <a:prstGeom prst="rect">
            <a:avLst/>
          </a:prstGeom>
          <a:noFill/>
        </p:spPr>
        <p:txBody>
          <a:bodyPr wrap="square" lIns="0" tIns="0" rIns="0" bIns="0">
            <a:spAutoFit/>
          </a:bodyPr>
          <a:lstStyle/>
          <a:p>
            <a:pPr marR="0" lvl="0" defTabSz="914400" fontAlgn="base">
              <a:lnSpc>
                <a:spcPct val="120000"/>
              </a:lnSpc>
              <a:spcBef>
                <a:spcPct val="0"/>
              </a:spcBef>
              <a:spcAft>
                <a:spcPts val="600"/>
              </a:spcAft>
              <a:buClrTx/>
              <a:buSzTx/>
              <a:tabLst/>
            </a:pPr>
            <a:r>
              <a:rPr lang="en-US" altLang="en-US" sz="1400" b="1" dirty="0">
                <a:latin typeface="Montserrat" panose="00000500000000000000" pitchFamily="2" charset="0"/>
              </a:rPr>
              <a:t>Post 1 </a:t>
            </a:r>
          </a:p>
          <a:p>
            <a:pPr marR="0" lvl="0" defTabSz="914400" fontAlgn="base">
              <a:lnSpc>
                <a:spcPct val="120000"/>
              </a:lnSpc>
              <a:spcBef>
                <a:spcPct val="0"/>
              </a:spcBef>
              <a:spcAft>
                <a:spcPts val="600"/>
              </a:spcAft>
              <a:buClrTx/>
              <a:buSzTx/>
              <a:tabLst/>
            </a:pPr>
            <a:r>
              <a:rPr lang="en-US" altLang="en-US" sz="1400" dirty="0">
                <a:latin typeface="Montserrat" panose="00000500000000000000" pitchFamily="2" charset="0"/>
              </a:rPr>
              <a:t>We’re excited to join hands with @isolaralliance at #COP30 as they launch #TheSolarHub in Brazil’s Amazonia. </a:t>
            </a:r>
          </a:p>
          <a:p>
            <a:pPr marR="0" lvl="0" defTabSz="914400" fontAlgn="base">
              <a:lnSpc>
                <a:spcPct val="120000"/>
              </a:lnSpc>
              <a:spcBef>
                <a:spcPct val="0"/>
              </a:spcBef>
              <a:spcAft>
                <a:spcPts val="600"/>
              </a:spcAft>
              <a:buClrTx/>
              <a:buSzTx/>
              <a:tabLst/>
            </a:pPr>
            <a:r>
              <a:rPr lang="en-US" altLang="en-US" sz="1400" dirty="0">
                <a:latin typeface="Montserrat" panose="00000500000000000000" pitchFamily="2" charset="0"/>
              </a:rPr>
              <a:t>A space for partnership. </a:t>
            </a:r>
          </a:p>
          <a:p>
            <a:pPr marR="0" lvl="0" defTabSz="914400" fontAlgn="base">
              <a:lnSpc>
                <a:spcPct val="120000"/>
              </a:lnSpc>
              <a:spcBef>
                <a:spcPct val="0"/>
              </a:spcBef>
              <a:spcAft>
                <a:spcPts val="600"/>
              </a:spcAft>
              <a:buClrTx/>
              <a:buSzTx/>
              <a:tabLst/>
            </a:pPr>
            <a:r>
              <a:rPr lang="en-US" altLang="en-US" sz="1400" dirty="0">
                <a:latin typeface="Montserrat" panose="00000500000000000000" pitchFamily="2" charset="0"/>
              </a:rPr>
              <a:t>A space for action.</a:t>
            </a:r>
          </a:p>
          <a:p>
            <a:pPr marR="0" lvl="0" defTabSz="914400" fontAlgn="base">
              <a:lnSpc>
                <a:spcPct val="120000"/>
              </a:lnSpc>
              <a:spcBef>
                <a:spcPct val="0"/>
              </a:spcBef>
              <a:spcAft>
                <a:spcPts val="600"/>
              </a:spcAft>
              <a:buClrTx/>
              <a:buSzTx/>
              <a:tabLst/>
            </a:pPr>
            <a:r>
              <a:rPr lang="en-US" altLang="en-US" sz="1400" dirty="0">
                <a:latin typeface="Montserrat" panose="00000500000000000000" pitchFamily="2" charset="0"/>
              </a:rPr>
              <a:t>A space for progress — for people and the planet. ☀️🌍</a:t>
            </a:r>
          </a:p>
          <a:p>
            <a:pPr marR="0" lvl="0" defTabSz="914400" fontAlgn="base">
              <a:lnSpc>
                <a:spcPct val="120000"/>
              </a:lnSpc>
              <a:spcBef>
                <a:spcPct val="0"/>
              </a:spcBef>
              <a:spcAft>
                <a:spcPts val="600"/>
              </a:spcAft>
              <a:buClrTx/>
              <a:buSzTx/>
              <a:tabLst/>
            </a:pPr>
            <a:r>
              <a:rPr lang="en-US" altLang="en-US" sz="1400" dirty="0">
                <a:latin typeface="Montserrat" panose="00000500000000000000" pitchFamily="2" charset="0"/>
              </a:rPr>
              <a:t>Proud to be part of this journey.</a:t>
            </a:r>
            <a:endParaRPr lang="en-US" altLang="en-US" sz="1400" b="1" dirty="0">
              <a:latin typeface="Montserrat" panose="00000500000000000000" pitchFamily="2" charset="0"/>
            </a:endParaRPr>
          </a:p>
          <a:p>
            <a:pPr marR="0" lvl="0" defTabSz="914400" fontAlgn="base">
              <a:lnSpc>
                <a:spcPct val="120000"/>
              </a:lnSpc>
              <a:spcBef>
                <a:spcPct val="0"/>
              </a:spcBef>
              <a:spcAft>
                <a:spcPts val="400"/>
              </a:spcAft>
              <a:buClrTx/>
              <a:buSzTx/>
              <a:tabLst>
                <a:tab pos="1792288" algn="l"/>
              </a:tabLst>
            </a:pPr>
            <a:r>
              <a:rPr lang="en-US" altLang="en-US" sz="1400" b="1" dirty="0">
                <a:latin typeface="Montserrat" panose="00000500000000000000" pitchFamily="2" charset="0"/>
              </a:rPr>
              <a:t>#COP30 #Cop30noBrasil #SolarForAll #ISASolarHub #CleanEnergy #OneSunOneWorldOneGrid #ClimateActionNow #AmbitionToAction #VoicesForSolar</a:t>
            </a:r>
          </a:p>
        </p:txBody>
      </p:sp>
      <p:sp>
        <p:nvSpPr>
          <p:cNvPr id="2" name="TextBox 1"/>
          <p:cNvSpPr txBox="1"/>
          <p:nvPr/>
        </p:nvSpPr>
        <p:spPr>
          <a:xfrm>
            <a:off x="523240" y="530860"/>
            <a:ext cx="5450840" cy="424732"/>
          </a:xfrm>
          <a:prstGeom prst="rect">
            <a:avLst/>
          </a:prstGeom>
          <a:noFill/>
        </p:spPr>
        <p:txBody>
          <a:bodyPr wrap="square" rtlCol="0">
            <a:spAutoFit/>
          </a:bodyPr>
          <a:lstStyle/>
          <a:p>
            <a:pPr defTabSz="914400">
              <a:lnSpc>
                <a:spcPct val="90000"/>
              </a:lnSpc>
              <a:spcAft>
                <a:spcPts val="600"/>
              </a:spcAft>
              <a:defRPr sz="2800">
                <a:solidFill>
                  <a:srgbClr val="F27823"/>
                </a:solidFill>
              </a:defRPr>
            </a:pPr>
            <a:r>
              <a:rPr lang="en-US" sz="2400" b="1" dirty="0">
                <a:solidFill>
                  <a:schemeClr val="tx1">
                    <a:lumMod val="95000"/>
                    <a:lumOff val="5000"/>
                  </a:schemeClr>
                </a:solidFill>
                <a:latin typeface="Montserrat" panose="00000500000000000000" pitchFamily="2" charset="0"/>
              </a:rPr>
              <a:t>Sample Social Media Posts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9041"/>
            <a:ext cx="9144000" cy="5689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 y="1836541"/>
            <a:ext cx="1549400" cy="1549400"/>
          </a:xfrm>
          <a:prstGeom prst="rect">
            <a:avLst/>
          </a:prstGeom>
        </p:spPr>
      </p:pic>
      <p:cxnSp>
        <p:nvCxnSpPr>
          <p:cNvPr id="8" name="Straight Connector 7"/>
          <p:cNvCxnSpPr/>
          <p:nvPr/>
        </p:nvCxnSpPr>
        <p:spPr>
          <a:xfrm>
            <a:off x="2367280" y="1694301"/>
            <a:ext cx="0" cy="33755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1543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5ABC60-4EE5-8C9A-3435-C016588B61D7}"/>
              </a:ext>
            </a:extLst>
          </p:cNvPr>
          <p:cNvSpPr txBox="1"/>
          <p:nvPr/>
        </p:nvSpPr>
        <p:spPr>
          <a:xfrm>
            <a:off x="2539824" y="1604782"/>
            <a:ext cx="5962946" cy="3648435"/>
          </a:xfrm>
          <a:prstGeom prst="rect">
            <a:avLst/>
          </a:prstGeom>
          <a:noFill/>
        </p:spPr>
        <p:txBody>
          <a:bodyPr wrap="square" lIns="0" tIns="0" rIns="0" bIns="0">
            <a:spAutoFit/>
          </a:bodyPr>
          <a:lstStyle/>
          <a:p>
            <a:pPr defTabSz="914400" fontAlgn="base">
              <a:lnSpc>
                <a:spcPct val="120000"/>
              </a:lnSpc>
              <a:spcBef>
                <a:spcPct val="0"/>
              </a:spcBef>
              <a:spcAft>
                <a:spcPts val="600"/>
              </a:spcAft>
            </a:pPr>
            <a:r>
              <a:rPr lang="en-US" altLang="en-US" sz="1400" b="1" dirty="0">
                <a:latin typeface="Montserrat" panose="00000500000000000000" pitchFamily="2" charset="0"/>
              </a:rPr>
              <a:t>Post 2 </a:t>
            </a:r>
          </a:p>
          <a:p>
            <a:pPr defTabSz="914400" fontAlgn="base">
              <a:lnSpc>
                <a:spcPct val="120000"/>
              </a:lnSpc>
              <a:spcBef>
                <a:spcPct val="0"/>
              </a:spcBef>
              <a:spcAft>
                <a:spcPts val="600"/>
              </a:spcAft>
            </a:pPr>
            <a:r>
              <a:rPr lang="en-US" altLang="en-US" sz="1400" dirty="0">
                <a:latin typeface="Montserrat" panose="00000500000000000000" pitchFamily="2" charset="0"/>
              </a:rPr>
              <a:t>We’re excited to be part of the conversation as solar energy takes center stage at #COP30.</a:t>
            </a:r>
          </a:p>
          <a:p>
            <a:pPr defTabSz="914400" fontAlgn="base">
              <a:lnSpc>
                <a:spcPct val="120000"/>
              </a:lnSpc>
              <a:spcBef>
                <a:spcPct val="0"/>
              </a:spcBef>
              <a:spcAft>
                <a:spcPts val="600"/>
              </a:spcAft>
            </a:pPr>
            <a:r>
              <a:rPr lang="en-US" altLang="en-US" sz="1400" dirty="0">
                <a:latin typeface="Montserrat" panose="00000500000000000000" pitchFamily="2" charset="0"/>
              </a:rPr>
              <a:t>At #TheSolarHub, hosted by the @isolaralliance, we will be joining leaders, innovators, and practitioners who are turning solar ambition into real, scalable action.</a:t>
            </a:r>
          </a:p>
          <a:p>
            <a:pPr defTabSz="914400" fontAlgn="base">
              <a:lnSpc>
                <a:spcPct val="120000"/>
              </a:lnSpc>
              <a:spcBef>
                <a:spcPct val="0"/>
              </a:spcBef>
              <a:spcAft>
                <a:spcPts val="600"/>
              </a:spcAft>
            </a:pPr>
            <a:r>
              <a:rPr lang="en-US" altLang="en-US" sz="1400" dirty="0">
                <a:latin typeface="Montserrat" panose="00000500000000000000" pitchFamily="2" charset="0"/>
              </a:rPr>
              <a:t>We’re proud to be hosting a session at the Hub — a space built for collaboration, learning, and collective progress. Together, we can power every community under the sun. ☀️🌍</a:t>
            </a:r>
          </a:p>
          <a:p>
            <a:pPr defTabSz="914400" fontAlgn="base">
              <a:lnSpc>
                <a:spcPct val="120000"/>
              </a:lnSpc>
              <a:spcBef>
                <a:spcPct val="0"/>
              </a:spcBef>
              <a:spcAft>
                <a:spcPts val="600"/>
              </a:spcAft>
            </a:pPr>
            <a:r>
              <a:rPr lang="en-US" altLang="en-US" sz="1400" b="1" dirty="0">
                <a:latin typeface="Montserrat" panose="00000500000000000000" pitchFamily="2" charset="0"/>
              </a:rPr>
              <a:t>#COP30 #Cop30noBrasil #</a:t>
            </a:r>
            <a:r>
              <a:rPr lang="en-US" altLang="en-US" sz="1400" b="1" dirty="0" err="1">
                <a:latin typeface="Montserrat" panose="00000500000000000000" pitchFamily="2" charset="0"/>
              </a:rPr>
              <a:t>SolarForAll</a:t>
            </a:r>
            <a:r>
              <a:rPr lang="en-US" altLang="en-US" sz="1400" b="1" dirty="0">
                <a:latin typeface="Montserrat" panose="00000500000000000000" pitchFamily="2" charset="0"/>
              </a:rPr>
              <a:t> #</a:t>
            </a:r>
            <a:r>
              <a:rPr lang="en-US" altLang="en-US" sz="1400" b="1" dirty="0" err="1">
                <a:latin typeface="Montserrat" panose="00000500000000000000" pitchFamily="2" charset="0"/>
              </a:rPr>
              <a:t>SolarHub</a:t>
            </a:r>
            <a:r>
              <a:rPr lang="en-US" altLang="en-US" sz="1400" b="1" dirty="0">
                <a:latin typeface="Montserrat" panose="00000500000000000000" pitchFamily="2" charset="0"/>
              </a:rPr>
              <a:t> #</a:t>
            </a:r>
            <a:r>
              <a:rPr lang="en-US" altLang="en-US" sz="1400" b="1" dirty="0" err="1">
                <a:latin typeface="Montserrat" panose="00000500000000000000" pitchFamily="2" charset="0"/>
              </a:rPr>
              <a:t>ClimateAction</a:t>
            </a:r>
            <a:r>
              <a:rPr lang="en-US" altLang="en-US" sz="1400" b="1" dirty="0">
                <a:latin typeface="Montserrat" panose="00000500000000000000" pitchFamily="2" charset="0"/>
              </a:rPr>
              <a:t> #</a:t>
            </a:r>
            <a:r>
              <a:rPr lang="en-US" altLang="en-US" sz="1400" b="1" dirty="0" err="1">
                <a:latin typeface="Montserrat" panose="00000500000000000000" pitchFamily="2" charset="0"/>
              </a:rPr>
              <a:t>CleanEnergy</a:t>
            </a:r>
            <a:r>
              <a:rPr lang="en-US" altLang="en-US" sz="1400" b="1" dirty="0">
                <a:latin typeface="Montserrat" panose="00000500000000000000" pitchFamily="2" charset="0"/>
              </a:rPr>
              <a:t> #</a:t>
            </a:r>
            <a:r>
              <a:rPr lang="en-US" altLang="en-US" sz="1400" b="1" dirty="0" err="1">
                <a:latin typeface="Montserrat" panose="00000500000000000000" pitchFamily="2" charset="0"/>
              </a:rPr>
              <a:t>OneSunOneWorldOneGrid</a:t>
            </a:r>
            <a:r>
              <a:rPr lang="en-US" altLang="en-US" sz="1400" b="1" dirty="0">
                <a:latin typeface="Montserrat" panose="00000500000000000000" pitchFamily="2" charset="0"/>
              </a:rPr>
              <a:t> #</a:t>
            </a:r>
            <a:r>
              <a:rPr lang="en-US" altLang="en-US" sz="1400" b="1" dirty="0" err="1">
                <a:latin typeface="Montserrat" panose="00000500000000000000" pitchFamily="2" charset="0"/>
              </a:rPr>
              <a:t>ClimateActionNow</a:t>
            </a:r>
            <a:r>
              <a:rPr lang="en-US" altLang="en-US" sz="1400" b="1" dirty="0">
                <a:latin typeface="Montserrat" panose="00000500000000000000" pitchFamily="2" charset="0"/>
              </a:rPr>
              <a:t> #</a:t>
            </a:r>
            <a:r>
              <a:rPr lang="en-US" altLang="en-US" sz="1400" b="1" dirty="0" err="1">
                <a:latin typeface="Montserrat" panose="00000500000000000000" pitchFamily="2" charset="0"/>
              </a:rPr>
              <a:t>AmbitionToAction</a:t>
            </a:r>
            <a:r>
              <a:rPr lang="en-US" altLang="en-US" sz="1400" b="1" dirty="0">
                <a:latin typeface="Montserrat" panose="00000500000000000000" pitchFamily="2" charset="0"/>
              </a:rPr>
              <a:t> #</a:t>
            </a:r>
            <a:r>
              <a:rPr lang="en-US" altLang="en-US" sz="1400" b="1" dirty="0" err="1">
                <a:latin typeface="Montserrat" panose="00000500000000000000" pitchFamily="2" charset="0"/>
              </a:rPr>
              <a:t>SolarPower</a:t>
            </a:r>
            <a:r>
              <a:rPr lang="en-US" altLang="en-US" sz="1400" b="1" dirty="0">
                <a:latin typeface="Montserrat" panose="00000500000000000000" pitchFamily="2" charset="0"/>
              </a:rPr>
              <a:t> #</a:t>
            </a:r>
            <a:r>
              <a:rPr lang="en-US" altLang="en-US" sz="1400" b="1" dirty="0" err="1">
                <a:latin typeface="Montserrat" panose="00000500000000000000" pitchFamily="2" charset="0"/>
              </a:rPr>
              <a:t>VoicesForSolar</a:t>
            </a:r>
            <a:endParaRPr lang="en-US" altLang="en-US" sz="1400" b="1" dirty="0">
              <a:latin typeface="Montserrat" panose="00000500000000000000" pitchFamily="2" charset="0"/>
            </a:endParaRPr>
          </a:p>
        </p:txBody>
      </p:sp>
      <p:sp>
        <p:nvSpPr>
          <p:cNvPr id="2" name="TextBox 1"/>
          <p:cNvSpPr txBox="1"/>
          <p:nvPr/>
        </p:nvSpPr>
        <p:spPr>
          <a:xfrm>
            <a:off x="523240" y="530860"/>
            <a:ext cx="5450840" cy="424732"/>
          </a:xfrm>
          <a:prstGeom prst="rect">
            <a:avLst/>
          </a:prstGeom>
          <a:noFill/>
        </p:spPr>
        <p:txBody>
          <a:bodyPr wrap="square" rtlCol="0">
            <a:spAutoFit/>
          </a:bodyPr>
          <a:lstStyle/>
          <a:p>
            <a:pPr defTabSz="914400">
              <a:lnSpc>
                <a:spcPct val="90000"/>
              </a:lnSpc>
              <a:spcAft>
                <a:spcPts val="600"/>
              </a:spcAft>
              <a:defRPr sz="2800">
                <a:solidFill>
                  <a:srgbClr val="F27823"/>
                </a:solidFill>
              </a:defRPr>
            </a:pPr>
            <a:r>
              <a:rPr lang="en-US" sz="2400" b="1" dirty="0">
                <a:solidFill>
                  <a:schemeClr val="tx1">
                    <a:lumMod val="95000"/>
                    <a:lumOff val="5000"/>
                  </a:schemeClr>
                </a:solidFill>
                <a:latin typeface="Montserrat" panose="00000500000000000000" pitchFamily="2" charset="0"/>
              </a:rPr>
              <a:t>Sample Social Media Posts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9041"/>
            <a:ext cx="9144000" cy="56896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240" y="1836541"/>
            <a:ext cx="1549400" cy="1549400"/>
          </a:xfrm>
          <a:prstGeom prst="rect">
            <a:avLst/>
          </a:prstGeom>
        </p:spPr>
      </p:pic>
      <p:cxnSp>
        <p:nvCxnSpPr>
          <p:cNvPr id="9" name="Straight Connector 8"/>
          <p:cNvCxnSpPr/>
          <p:nvPr/>
        </p:nvCxnSpPr>
        <p:spPr>
          <a:xfrm>
            <a:off x="2367280" y="1836541"/>
            <a:ext cx="0" cy="281673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6887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240" y="530860"/>
            <a:ext cx="5450840" cy="424732"/>
          </a:xfrm>
          <a:prstGeom prst="rect">
            <a:avLst/>
          </a:prstGeom>
          <a:noFill/>
        </p:spPr>
        <p:txBody>
          <a:bodyPr wrap="square" rtlCol="0">
            <a:spAutoFit/>
          </a:bodyPr>
          <a:lstStyle/>
          <a:p>
            <a:pPr defTabSz="914400">
              <a:lnSpc>
                <a:spcPct val="90000"/>
              </a:lnSpc>
              <a:spcAft>
                <a:spcPts val="600"/>
              </a:spcAft>
              <a:defRPr sz="2800">
                <a:solidFill>
                  <a:srgbClr val="F27823"/>
                </a:solidFill>
              </a:defRPr>
            </a:pPr>
            <a:r>
              <a:rPr lang="en-US" sz="2400" b="1" dirty="0">
                <a:solidFill>
                  <a:schemeClr val="tx1">
                    <a:lumMod val="95000"/>
                    <a:lumOff val="5000"/>
                  </a:schemeClr>
                </a:solidFill>
                <a:latin typeface="Montserrat" panose="00000500000000000000" pitchFamily="2" charset="0"/>
              </a:rPr>
              <a:t>Sample Social Media Posts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9041"/>
            <a:ext cx="9144000" cy="568960"/>
          </a:xfrm>
          <a:prstGeom prst="rect">
            <a:avLst/>
          </a:prstGeom>
        </p:spPr>
      </p:pic>
      <p:sp>
        <p:nvSpPr>
          <p:cNvPr id="5" name="Rectangle 13">
            <a:extLst>
              <a:ext uri="{FF2B5EF4-FFF2-40B4-BE49-F238E27FC236}">
                <a16:creationId xmlns:a16="http://schemas.microsoft.com/office/drawing/2014/main" id="{75907ECF-D5EA-2E1E-D389-98A3087F0C3B}"/>
              </a:ext>
            </a:extLst>
          </p:cNvPr>
          <p:cNvSpPr>
            <a:spLocks noChangeArrowheads="1"/>
          </p:cNvSpPr>
          <p:nvPr/>
        </p:nvSpPr>
        <p:spPr bwMode="auto">
          <a:xfrm>
            <a:off x="2378456" y="1170902"/>
            <a:ext cx="6319515" cy="45023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Autofit/>
          </a:bodyPr>
          <a:lstStyle/>
          <a:p>
            <a:pPr marR="0" lvl="0" defTabSz="914400" fontAlgn="base">
              <a:lnSpc>
                <a:spcPct val="110000"/>
              </a:lnSpc>
              <a:spcAft>
                <a:spcPts val="600"/>
              </a:spcAft>
              <a:buClrTx/>
              <a:buSzTx/>
              <a:tabLst/>
            </a:pPr>
            <a:r>
              <a:rPr kumimoji="0" lang="en-US" altLang="en-US" sz="1200" b="1" i="0" u="none" strike="noStrike" cap="none" normalizeH="0" baseline="0" dirty="0">
                <a:ln>
                  <a:noFill/>
                </a:ln>
                <a:effectLst/>
                <a:latin typeface="Montserrat" panose="00000500000000000000" pitchFamily="2" charset="0"/>
              </a:rPr>
              <a:t>Post 1 – LinkedIn</a:t>
            </a:r>
          </a:p>
          <a:p>
            <a:pPr marR="0" lvl="0" defTabSz="914400" fontAlgn="base">
              <a:lnSpc>
                <a:spcPct val="110000"/>
              </a:lnSpc>
              <a:spcAft>
                <a:spcPts val="600"/>
              </a:spcAft>
              <a:buClrTx/>
              <a:buSzTx/>
              <a:tabLst/>
            </a:pPr>
            <a:r>
              <a:rPr lang="en-US" altLang="en-US" sz="1200" dirty="0">
                <a:latin typeface="Montserrat" panose="00000500000000000000" pitchFamily="2" charset="0"/>
              </a:rPr>
              <a:t>As the global community gathers at #COP30 in Belém, we are proud to join the @InternationalSolarAlliance in advancing a shared commitment to an inclusive and accelerated solar transition.</a:t>
            </a:r>
          </a:p>
          <a:p>
            <a:pPr marR="0" lvl="0" defTabSz="914400" fontAlgn="base">
              <a:lnSpc>
                <a:spcPct val="110000"/>
              </a:lnSpc>
              <a:spcAft>
                <a:spcPts val="600"/>
              </a:spcAft>
              <a:buClrTx/>
              <a:buSzTx/>
              <a:tabLst/>
            </a:pPr>
            <a:r>
              <a:rPr lang="en-US" altLang="en-US" sz="1200" dirty="0">
                <a:latin typeface="Montserrat" panose="00000500000000000000" pitchFamily="2" charset="0"/>
              </a:rPr>
              <a:t>The ISA Solar Hub Pavilion will serve as a powerful platform to convene ideas, foster collaboration, and ignite meaningful partnerships — bringing together governments, institutions, innovators, and communities on the frontlines of climate action.</a:t>
            </a:r>
          </a:p>
          <a:p>
            <a:pPr marR="0" lvl="0" defTabSz="914400" fontAlgn="base">
              <a:lnSpc>
                <a:spcPct val="110000"/>
              </a:lnSpc>
              <a:spcAft>
                <a:spcPts val="600"/>
              </a:spcAft>
              <a:buClrTx/>
              <a:buSzTx/>
              <a:tabLst/>
            </a:pPr>
            <a:r>
              <a:rPr lang="en-US" altLang="en-US" sz="1200" dirty="0">
                <a:latin typeface="Montserrat" panose="00000500000000000000" pitchFamily="2" charset="0"/>
              </a:rPr>
              <a:t>By connecting technology with human stories — of farmers gaining energy sovereignty, women leading the green economy, and young innovators shaping the future — the Pavilion demonstrates that solar is more than just a clean energy solution. </a:t>
            </a:r>
          </a:p>
          <a:p>
            <a:pPr marR="0" lvl="0" defTabSz="914400" fontAlgn="base">
              <a:lnSpc>
                <a:spcPct val="110000"/>
              </a:lnSpc>
              <a:spcAft>
                <a:spcPts val="600"/>
              </a:spcAft>
              <a:buClrTx/>
              <a:buSzTx/>
              <a:tabLst/>
            </a:pPr>
            <a:r>
              <a:rPr lang="en-US" altLang="en-US" sz="1200" dirty="0">
                <a:latin typeface="Montserrat" panose="00000500000000000000" pitchFamily="2" charset="0"/>
              </a:rPr>
              <a:t>It is a pathway to dignity, resilience, and shared prosperity.🌞 We are honoured to contribute to this collective effort — proving that cooperation, innovation, and the power of the sun can drive transformation at scale.</a:t>
            </a:r>
          </a:p>
          <a:p>
            <a:pPr marR="0" lvl="0" defTabSz="914400" fontAlgn="base">
              <a:lnSpc>
                <a:spcPct val="110000"/>
              </a:lnSpc>
              <a:spcAft>
                <a:spcPts val="600"/>
              </a:spcAft>
              <a:buClrTx/>
              <a:buSzTx/>
              <a:tabLst/>
            </a:pPr>
            <a:endParaRPr kumimoji="0" lang="en-US" altLang="en-US" sz="1200" b="1" i="0" u="none" strike="noStrike" cap="none" normalizeH="0" baseline="0" dirty="0">
              <a:ln>
                <a:noFill/>
              </a:ln>
              <a:effectLst/>
              <a:latin typeface="Montserrat" panose="00000500000000000000" pitchFamily="2" charset="0"/>
            </a:endParaRPr>
          </a:p>
          <a:p>
            <a:pPr>
              <a:lnSpc>
                <a:spcPct val="110000"/>
              </a:lnSpc>
              <a:spcAft>
                <a:spcPts val="600"/>
              </a:spcAft>
            </a:pPr>
            <a:r>
              <a:rPr lang="en-US" altLang="en-US" sz="1200" b="1" dirty="0">
                <a:latin typeface="Montserrat" panose="00000500000000000000" pitchFamily="2" charset="0"/>
              </a:rPr>
              <a:t>#COP30 #Cop30noBrasil #SolarForAll #SolarHub #CleanEnergy #OneSunOneWorldOneGrid #ClimateActionNow #AmbitionToAction #SolarPower #VoicesForSolar </a:t>
            </a:r>
          </a:p>
        </p:txBody>
      </p:sp>
      <p:cxnSp>
        <p:nvCxnSpPr>
          <p:cNvPr id="6" name="Straight Connector 5"/>
          <p:cNvCxnSpPr/>
          <p:nvPr/>
        </p:nvCxnSpPr>
        <p:spPr>
          <a:xfrm>
            <a:off x="2184400" y="1170902"/>
            <a:ext cx="0" cy="487429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24" y="1170902"/>
            <a:ext cx="1500632" cy="1500632"/>
          </a:xfrm>
          <a:prstGeom prst="rect">
            <a:avLst/>
          </a:prstGeom>
        </p:spPr>
      </p:pic>
    </p:spTree>
    <p:extLst>
      <p:ext uri="{BB962C8B-B14F-4D97-AF65-F5344CB8AC3E}">
        <p14:creationId xmlns:p14="http://schemas.microsoft.com/office/powerpoint/2010/main" val="269701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3240" y="530860"/>
            <a:ext cx="5450840" cy="424732"/>
          </a:xfrm>
          <a:prstGeom prst="rect">
            <a:avLst/>
          </a:prstGeom>
          <a:noFill/>
        </p:spPr>
        <p:txBody>
          <a:bodyPr wrap="square" rtlCol="0">
            <a:spAutoFit/>
          </a:bodyPr>
          <a:lstStyle/>
          <a:p>
            <a:pPr defTabSz="914400">
              <a:lnSpc>
                <a:spcPct val="90000"/>
              </a:lnSpc>
              <a:spcAft>
                <a:spcPts val="600"/>
              </a:spcAft>
              <a:defRPr sz="2800">
                <a:solidFill>
                  <a:srgbClr val="F27823"/>
                </a:solidFill>
              </a:defRPr>
            </a:pPr>
            <a:r>
              <a:rPr lang="en-US" sz="2400" b="1" dirty="0">
                <a:solidFill>
                  <a:schemeClr val="tx1">
                    <a:lumMod val="95000"/>
                    <a:lumOff val="5000"/>
                  </a:schemeClr>
                </a:solidFill>
                <a:latin typeface="Montserrat" panose="00000500000000000000" pitchFamily="2" charset="0"/>
              </a:rPr>
              <a:t>Sample Social Media Posts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89041"/>
            <a:ext cx="9144000" cy="568960"/>
          </a:xfrm>
          <a:prstGeom prst="rect">
            <a:avLst/>
          </a:prstGeom>
        </p:spPr>
      </p:pic>
      <p:sp>
        <p:nvSpPr>
          <p:cNvPr id="5" name="Rectangle 13">
            <a:extLst>
              <a:ext uri="{FF2B5EF4-FFF2-40B4-BE49-F238E27FC236}">
                <a16:creationId xmlns:a16="http://schemas.microsoft.com/office/drawing/2014/main" id="{75907ECF-D5EA-2E1E-D389-98A3087F0C3B}"/>
              </a:ext>
            </a:extLst>
          </p:cNvPr>
          <p:cNvSpPr>
            <a:spLocks noChangeArrowheads="1"/>
          </p:cNvSpPr>
          <p:nvPr/>
        </p:nvSpPr>
        <p:spPr bwMode="auto">
          <a:xfrm>
            <a:off x="2378457" y="1313142"/>
            <a:ext cx="6064503" cy="448821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numCol="1" rtlCol="0" anchor="t" anchorCtr="0" compatLnSpc="1">
            <a:prstTxWarp prst="textNoShape">
              <a:avLst/>
            </a:prstTxWarp>
            <a:noAutofit/>
          </a:bodyPr>
          <a:lstStyle/>
          <a:p>
            <a:pPr defTabSz="914400">
              <a:lnSpc>
                <a:spcPct val="120000"/>
              </a:lnSpc>
              <a:spcAft>
                <a:spcPts val="800"/>
              </a:spcAft>
            </a:pPr>
            <a:r>
              <a:rPr lang="en-US" sz="1400" b="1" dirty="0">
                <a:latin typeface="Montserrat" panose="00000500000000000000" pitchFamily="2" charset="0"/>
              </a:rPr>
              <a:t>Post 2 – LinkedIn</a:t>
            </a:r>
          </a:p>
          <a:p>
            <a:pPr defTabSz="914400">
              <a:lnSpc>
                <a:spcPct val="120000"/>
              </a:lnSpc>
              <a:spcAft>
                <a:spcPts val="800"/>
              </a:spcAft>
            </a:pPr>
            <a:r>
              <a:rPr lang="en-US" sz="1400" dirty="0">
                <a:latin typeface="Montserrat" panose="00000500000000000000" pitchFamily="2" charset="0"/>
              </a:rPr>
              <a:t>🌞 ISA Solar Hub Pavilion @ COP30 – Powering People, Planet, and Progress with Solar</a:t>
            </a:r>
          </a:p>
          <a:p>
            <a:pPr>
              <a:lnSpc>
                <a:spcPct val="120000"/>
              </a:lnSpc>
              <a:spcAft>
                <a:spcPts val="800"/>
              </a:spcAft>
              <a:buNone/>
            </a:pPr>
            <a:r>
              <a:rPr lang="en-US" sz="1400" dirty="0">
                <a:latin typeface="Montserrat" panose="00000500000000000000" pitchFamily="2" charset="0"/>
              </a:rPr>
              <a:t>As the world convenes in Belém do Pará for #COP30, the @International Solar Alliance (ISA) will host the Solar Hub, a global platform to reimagine the energy transition through the lens of equity, innovation, and multilateral cooperation.</a:t>
            </a:r>
          </a:p>
          <a:p>
            <a:pPr>
              <a:lnSpc>
                <a:spcPct val="120000"/>
              </a:lnSpc>
              <a:spcAft>
                <a:spcPts val="800"/>
              </a:spcAft>
              <a:buNone/>
            </a:pPr>
            <a:r>
              <a:rPr lang="en-US" sz="1400" dirty="0">
                <a:latin typeface="Montserrat" panose="00000500000000000000" pitchFamily="2" charset="0"/>
              </a:rPr>
              <a:t>Anchored in the belief that </a:t>
            </a:r>
            <a:r>
              <a:rPr lang="en-US" sz="1400" i="1" dirty="0">
                <a:latin typeface="Montserrat" panose="00000500000000000000" pitchFamily="2" charset="0"/>
              </a:rPr>
              <a:t>climate action begins with people</a:t>
            </a:r>
            <a:r>
              <a:rPr lang="en-US" sz="1400" dirty="0">
                <a:latin typeface="Montserrat" panose="00000500000000000000" pitchFamily="2" charset="0"/>
              </a:rPr>
              <a:t>, the Pavilion will convene policymakers, financiers, innovators, and communities to showcase how solar energy can simultaneously advance development, resilience, and </a:t>
            </a:r>
            <a:r>
              <a:rPr lang="en-US" sz="1400" dirty="0" err="1">
                <a:latin typeface="Montserrat" panose="00000500000000000000" pitchFamily="2" charset="0"/>
              </a:rPr>
              <a:t>decarbonisation</a:t>
            </a:r>
            <a:r>
              <a:rPr lang="en-US" sz="1400" dirty="0">
                <a:latin typeface="Montserrat" panose="00000500000000000000" pitchFamily="2" charset="0"/>
              </a:rPr>
              <a:t>.</a:t>
            </a:r>
          </a:p>
          <a:p>
            <a:pPr>
              <a:lnSpc>
                <a:spcPct val="120000"/>
              </a:lnSpc>
              <a:spcAft>
                <a:spcPts val="800"/>
              </a:spcAft>
            </a:pPr>
            <a:r>
              <a:rPr lang="en-US" sz="1400" dirty="0">
                <a:latin typeface="Montserrat" panose="00000500000000000000" pitchFamily="2" charset="0"/>
              </a:rPr>
              <a:t>🔆 At COP30, proud to join ISA in inviting the world to unite under one light — the power of the sun.</a:t>
            </a:r>
          </a:p>
          <a:p>
            <a:pPr>
              <a:lnSpc>
                <a:spcPct val="120000"/>
              </a:lnSpc>
              <a:spcAft>
                <a:spcPts val="800"/>
              </a:spcAft>
            </a:pPr>
            <a:r>
              <a:rPr lang="en-US" altLang="en-US" sz="1400" b="1" dirty="0">
                <a:latin typeface="Montserrat" panose="00000500000000000000" pitchFamily="2" charset="0"/>
              </a:rPr>
              <a:t>#COP30 #Cop30noBrasil #</a:t>
            </a:r>
            <a:r>
              <a:rPr lang="en-US" altLang="en-US" sz="1400" b="1" dirty="0" err="1">
                <a:latin typeface="Montserrat" panose="00000500000000000000" pitchFamily="2" charset="0"/>
              </a:rPr>
              <a:t>SolarForAll</a:t>
            </a:r>
            <a:r>
              <a:rPr lang="en-US" altLang="en-US" sz="1400" b="1" dirty="0">
                <a:latin typeface="Montserrat" panose="00000500000000000000" pitchFamily="2" charset="0"/>
              </a:rPr>
              <a:t> #</a:t>
            </a:r>
            <a:r>
              <a:rPr lang="en-US" altLang="en-US" sz="1400" b="1" dirty="0" err="1">
                <a:latin typeface="Montserrat" panose="00000500000000000000" pitchFamily="2" charset="0"/>
              </a:rPr>
              <a:t>SolarHub</a:t>
            </a:r>
            <a:r>
              <a:rPr lang="en-US" altLang="en-US" sz="1400" b="1" dirty="0">
                <a:latin typeface="Montserrat" panose="00000500000000000000" pitchFamily="2" charset="0"/>
              </a:rPr>
              <a:t> #</a:t>
            </a:r>
            <a:r>
              <a:rPr lang="en-US" altLang="en-US" sz="1400" b="1" dirty="0" err="1">
                <a:latin typeface="Montserrat" panose="00000500000000000000" pitchFamily="2" charset="0"/>
              </a:rPr>
              <a:t>ClimateAction</a:t>
            </a:r>
            <a:r>
              <a:rPr lang="en-US" altLang="en-US" sz="1400" b="1" dirty="0">
                <a:latin typeface="Montserrat" panose="00000500000000000000" pitchFamily="2" charset="0"/>
              </a:rPr>
              <a:t> #</a:t>
            </a:r>
            <a:r>
              <a:rPr lang="en-US" altLang="en-US" sz="1400" b="1" dirty="0" err="1">
                <a:latin typeface="Montserrat" panose="00000500000000000000" pitchFamily="2" charset="0"/>
              </a:rPr>
              <a:t>CleanEnergy</a:t>
            </a:r>
            <a:r>
              <a:rPr lang="en-US" altLang="en-US" sz="1400" b="1" dirty="0">
                <a:latin typeface="Montserrat" panose="00000500000000000000" pitchFamily="2" charset="0"/>
              </a:rPr>
              <a:t> #</a:t>
            </a:r>
            <a:r>
              <a:rPr lang="en-US" altLang="en-US" sz="1400" b="1" dirty="0" err="1">
                <a:latin typeface="Montserrat" panose="00000500000000000000" pitchFamily="2" charset="0"/>
              </a:rPr>
              <a:t>OneSunOneWorldOneGrid</a:t>
            </a:r>
            <a:r>
              <a:rPr lang="en-US" altLang="en-US" sz="1400" b="1" dirty="0">
                <a:latin typeface="Montserrat" panose="00000500000000000000" pitchFamily="2" charset="0"/>
              </a:rPr>
              <a:t> #</a:t>
            </a:r>
            <a:r>
              <a:rPr lang="en-US" altLang="en-US" sz="1400" b="1" dirty="0" err="1">
                <a:latin typeface="Montserrat" panose="00000500000000000000" pitchFamily="2" charset="0"/>
              </a:rPr>
              <a:t>ClimateActionNow</a:t>
            </a:r>
            <a:r>
              <a:rPr lang="en-US" altLang="en-US" sz="1400" b="1" dirty="0">
                <a:latin typeface="Montserrat" panose="00000500000000000000" pitchFamily="2" charset="0"/>
              </a:rPr>
              <a:t> #</a:t>
            </a:r>
            <a:r>
              <a:rPr lang="en-US" altLang="en-US" sz="1400" b="1" dirty="0" err="1">
                <a:latin typeface="Montserrat" panose="00000500000000000000" pitchFamily="2" charset="0"/>
              </a:rPr>
              <a:t>AmbitionToAction</a:t>
            </a:r>
            <a:r>
              <a:rPr lang="en-US" altLang="en-US" sz="1400" b="1" dirty="0">
                <a:latin typeface="Montserrat" panose="00000500000000000000" pitchFamily="2" charset="0"/>
              </a:rPr>
              <a:t> #</a:t>
            </a:r>
            <a:r>
              <a:rPr lang="en-US" altLang="en-US" sz="1400" b="1" dirty="0" err="1">
                <a:latin typeface="Montserrat" panose="00000500000000000000" pitchFamily="2" charset="0"/>
              </a:rPr>
              <a:t>SolarPower</a:t>
            </a:r>
            <a:r>
              <a:rPr lang="en-US" altLang="en-US" sz="1400" b="1" dirty="0">
                <a:latin typeface="Montserrat" panose="00000500000000000000" pitchFamily="2" charset="0"/>
              </a:rPr>
              <a:t> #</a:t>
            </a:r>
            <a:r>
              <a:rPr lang="en-US" altLang="en-US" sz="1400" b="1" dirty="0" err="1">
                <a:latin typeface="Montserrat" panose="00000500000000000000" pitchFamily="2" charset="0"/>
              </a:rPr>
              <a:t>VoicesForSolar</a:t>
            </a:r>
            <a:r>
              <a:rPr lang="en-US" altLang="en-US" sz="1400" b="1" dirty="0">
                <a:latin typeface="Montserrat" panose="00000500000000000000" pitchFamily="2" charset="0"/>
              </a:rPr>
              <a:t> </a:t>
            </a:r>
          </a:p>
        </p:txBody>
      </p:sp>
      <p:cxnSp>
        <p:nvCxnSpPr>
          <p:cNvPr id="6" name="Straight Connector 5"/>
          <p:cNvCxnSpPr/>
          <p:nvPr/>
        </p:nvCxnSpPr>
        <p:spPr>
          <a:xfrm>
            <a:off x="2184400" y="1313142"/>
            <a:ext cx="0" cy="4630458"/>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24" y="1313142"/>
            <a:ext cx="1500632" cy="1500632"/>
          </a:xfrm>
          <a:prstGeom prst="rect">
            <a:avLst/>
          </a:prstGeom>
        </p:spPr>
      </p:pic>
    </p:spTree>
    <p:extLst>
      <p:ext uri="{BB962C8B-B14F-4D97-AF65-F5344CB8AC3E}">
        <p14:creationId xmlns:p14="http://schemas.microsoft.com/office/powerpoint/2010/main" val="274276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50098"/>
          <a:stretch/>
        </p:blipFill>
        <p:spPr>
          <a:xfrm>
            <a:off x="0" y="0"/>
            <a:ext cx="9144000" cy="257545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1"/>
          </a:xfrm>
          <a:prstGeom prst="rect">
            <a:avLst/>
          </a:prstGeom>
        </p:spPr>
      </p:pic>
      <p:sp>
        <p:nvSpPr>
          <p:cNvPr id="4" name="Rectangle 3"/>
          <p:cNvSpPr/>
          <p:nvPr/>
        </p:nvSpPr>
        <p:spPr>
          <a:xfrm>
            <a:off x="0" y="2727858"/>
            <a:ext cx="9144000" cy="3225902"/>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TextBox 9"/>
          <p:cNvSpPr txBox="1"/>
          <p:nvPr/>
        </p:nvSpPr>
        <p:spPr>
          <a:xfrm>
            <a:off x="3734872" y="3731614"/>
            <a:ext cx="4830008" cy="1661993"/>
          </a:xfrm>
          <a:prstGeom prst="rect">
            <a:avLst/>
          </a:prstGeom>
          <a:noFill/>
        </p:spPr>
        <p:txBody>
          <a:bodyPr wrap="square" lIns="0" tIns="0" rIns="0" bIns="0" rtlCol="0">
            <a:spAutoFit/>
          </a:bodyPr>
          <a:lstStyle/>
          <a:p>
            <a:pPr>
              <a:lnSpc>
                <a:spcPct val="120000"/>
              </a:lnSpc>
            </a:pPr>
            <a:r>
              <a:rPr lang="en-US" sz="1500" b="1" dirty="0">
                <a:solidFill>
                  <a:schemeClr val="bg1"/>
                </a:solidFill>
                <a:latin typeface="Montserrat" panose="00000500000000000000" pitchFamily="2" charset="0"/>
              </a:rPr>
              <a:t>Access to reliable and clean energy is key to the achievement of the Sustainable </a:t>
            </a:r>
            <a:r>
              <a:rPr lang="en-IN" sz="1500" b="1" dirty="0">
                <a:solidFill>
                  <a:schemeClr val="bg1"/>
                </a:solidFill>
                <a:latin typeface="Montserrat" panose="00000500000000000000" pitchFamily="2" charset="0"/>
              </a:rPr>
              <a:t>Development Goals. Africa’s rapid </a:t>
            </a:r>
            <a:r>
              <a:rPr lang="en-US" sz="1500" b="1" dirty="0">
                <a:solidFill>
                  <a:schemeClr val="bg1"/>
                </a:solidFill>
                <a:latin typeface="Montserrat" panose="00000500000000000000" pitchFamily="2" charset="0"/>
              </a:rPr>
              <a:t>economic expansion calls for sustainable solutions to meet growing energy needs and this is one of the core development </a:t>
            </a:r>
            <a:r>
              <a:rPr lang="en-IN" sz="1500" b="1" dirty="0">
                <a:solidFill>
                  <a:schemeClr val="bg1"/>
                </a:solidFill>
                <a:latin typeface="Montserrat" panose="00000500000000000000" pitchFamily="2" charset="0"/>
              </a:rPr>
              <a:t>challenges for the continent.</a:t>
            </a:r>
          </a:p>
        </p:txBody>
      </p:sp>
      <p:sp>
        <p:nvSpPr>
          <p:cNvPr id="11" name="Oval 10"/>
          <p:cNvSpPr/>
          <p:nvPr/>
        </p:nvSpPr>
        <p:spPr>
          <a:xfrm>
            <a:off x="1110395" y="3284462"/>
            <a:ext cx="1663458" cy="1663458"/>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3" name="Picture 12"/>
          <p:cNvPicPr>
            <a:picLocks noChangeAspect="1"/>
          </p:cNvPicPr>
          <p:nvPr/>
        </p:nvPicPr>
        <p:blipFill>
          <a:blip r:embed="rId4"/>
          <a:stretch>
            <a:fillRect/>
          </a:stretch>
        </p:blipFill>
        <p:spPr>
          <a:xfrm>
            <a:off x="3731202" y="3046826"/>
            <a:ext cx="643016" cy="475272"/>
          </a:xfrm>
          <a:prstGeom prst="rect">
            <a:avLst/>
          </a:prstGeom>
        </p:spPr>
      </p:pic>
      <p:sp>
        <p:nvSpPr>
          <p:cNvPr id="16" name="TextBox 15"/>
          <p:cNvSpPr txBox="1"/>
          <p:nvPr/>
        </p:nvSpPr>
        <p:spPr>
          <a:xfrm>
            <a:off x="799124" y="5100320"/>
            <a:ext cx="2286000" cy="430887"/>
          </a:xfrm>
          <a:prstGeom prst="rect">
            <a:avLst/>
          </a:prstGeom>
          <a:noFill/>
        </p:spPr>
        <p:txBody>
          <a:bodyPr wrap="square" lIns="0" tIns="0" rIns="0" bIns="0" rtlCol="0">
            <a:spAutoFit/>
          </a:bodyPr>
          <a:lstStyle/>
          <a:p>
            <a:pPr algn="ctr"/>
            <a:r>
              <a:rPr lang="en-US" sz="1400" b="1" dirty="0">
                <a:solidFill>
                  <a:schemeClr val="bg1"/>
                </a:solidFill>
              </a:rPr>
              <a:t>Name:</a:t>
            </a:r>
            <a:br>
              <a:rPr lang="en-US" sz="1400" b="1" dirty="0">
                <a:solidFill>
                  <a:schemeClr val="bg1"/>
                </a:solidFill>
              </a:rPr>
            </a:br>
            <a:r>
              <a:rPr lang="en-US" sz="1400" b="1" dirty="0">
                <a:solidFill>
                  <a:schemeClr val="bg1"/>
                </a:solidFill>
              </a:rPr>
              <a:t>Designation:</a:t>
            </a:r>
            <a:endParaRPr lang="en-IN" sz="1400" dirty="0"/>
          </a:p>
        </p:txBody>
      </p:sp>
    </p:spTree>
    <p:extLst>
      <p:ext uri="{BB962C8B-B14F-4D97-AF65-F5344CB8AC3E}">
        <p14:creationId xmlns:p14="http://schemas.microsoft.com/office/powerpoint/2010/main" val="91010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02E657-31DB-59A9-03E1-D3873D3F4493}"/>
              </a:ext>
            </a:extLst>
          </p:cNvPr>
          <p:cNvPicPr>
            <a:picLocks noChangeAspect="1"/>
          </p:cNvPicPr>
          <p:nvPr/>
        </p:nvPicPr>
        <p:blipFill>
          <a:blip r:embed="rId2"/>
          <a:stretch>
            <a:fillRect/>
          </a:stretch>
        </p:blipFill>
        <p:spPr>
          <a:xfrm>
            <a:off x="353960" y="953041"/>
            <a:ext cx="8131277" cy="23957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022353F9-A8E3-26A2-DD0A-015FAF6DD371}"/>
              </a:ext>
            </a:extLst>
          </p:cNvPr>
          <p:cNvSpPr txBox="1"/>
          <p:nvPr/>
        </p:nvSpPr>
        <p:spPr>
          <a:xfrm>
            <a:off x="-1" y="338591"/>
            <a:ext cx="9143999" cy="369332"/>
          </a:xfrm>
          <a:prstGeom prst="rect">
            <a:avLst/>
          </a:prstGeom>
          <a:noFill/>
        </p:spPr>
        <p:txBody>
          <a:bodyPr wrap="square" rtlCol="0">
            <a:spAutoFit/>
          </a:bodyPr>
          <a:lstStyle/>
          <a:p>
            <a:pPr algn="ctr"/>
            <a:r>
              <a:rPr lang="en-US" b="1" dirty="0"/>
              <a:t>Solar Hub Creatives</a:t>
            </a:r>
            <a:endParaRPr lang="en-IN" b="1" dirty="0"/>
          </a:p>
        </p:txBody>
      </p:sp>
      <p:pic>
        <p:nvPicPr>
          <p:cNvPr id="4" name="Picture 3">
            <a:extLst>
              <a:ext uri="{FF2B5EF4-FFF2-40B4-BE49-F238E27FC236}">
                <a16:creationId xmlns:a16="http://schemas.microsoft.com/office/drawing/2014/main" id="{3EE2D03D-85B1-3B17-7F1F-C50EDA776AF1}"/>
              </a:ext>
            </a:extLst>
          </p:cNvPr>
          <p:cNvPicPr>
            <a:picLocks noChangeAspect="1"/>
          </p:cNvPicPr>
          <p:nvPr/>
        </p:nvPicPr>
        <p:blipFill rotWithShape="1">
          <a:blip r:embed="rId3">
            <a:extLst>
              <a:ext uri="{28A0092B-C50C-407E-A947-70E740481C1C}">
                <a14:useLocalDpi xmlns:a14="http://schemas.microsoft.com/office/drawing/2010/main" val="0"/>
              </a:ext>
            </a:extLst>
          </a:blip>
          <a:srcRect b="50098"/>
          <a:stretch/>
        </p:blipFill>
        <p:spPr>
          <a:xfrm>
            <a:off x="78658" y="3828806"/>
            <a:ext cx="8131277" cy="229021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94422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298</TotalTime>
  <Words>830</Words>
  <Application>Microsoft Office PowerPoint</Application>
  <PresentationFormat>On-screen Show (4:3)</PresentationFormat>
  <Paragraphs>50</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generated using python-pptx</dc:description>
  <cp:lastModifiedBy>Aarti Narain</cp:lastModifiedBy>
  <cp:revision>29</cp:revision>
  <dcterms:created xsi:type="dcterms:W3CDTF">2013-01-27T09:14:16Z</dcterms:created>
  <dcterms:modified xsi:type="dcterms:W3CDTF">2025-11-07T04:33:43Z</dcterms:modified>
  <cp:category/>
</cp:coreProperties>
</file>